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9292"/>
    <a:srgbClr val="337389"/>
    <a:srgbClr val="E46868"/>
    <a:srgbClr val="F7C175"/>
    <a:srgbClr val="59B9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029"/>
    <p:restoredTop sz="94810"/>
  </p:normalViewPr>
  <p:slideViewPr>
    <p:cSldViewPr snapToGrid="0">
      <p:cViewPr varScale="1">
        <p:scale>
          <a:sx n="128" d="100"/>
          <a:sy n="128" d="100"/>
        </p:scale>
        <p:origin x="71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420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802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58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693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6717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24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870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6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011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240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06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73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74E3F651-E3CC-CD74-880C-C8DB64A30F5D}"/>
              </a:ext>
            </a:extLst>
          </p:cNvPr>
          <p:cNvSpPr/>
          <p:nvPr/>
        </p:nvSpPr>
        <p:spPr>
          <a:xfrm>
            <a:off x="2512018" y="1814163"/>
            <a:ext cx="2503078" cy="292705"/>
          </a:xfrm>
          <a:prstGeom prst="roundRect">
            <a:avLst/>
          </a:prstGeom>
          <a:solidFill>
            <a:srgbClr val="59B9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Le chômage au sens du BIT</a:t>
            </a:r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B9195160-E73D-7461-2A39-7D65946DA71D}"/>
              </a:ext>
            </a:extLst>
          </p:cNvPr>
          <p:cNvCxnSpPr>
            <a:cxnSpLocks/>
            <a:stCxn id="9" idx="2"/>
          </p:cNvCxnSpPr>
          <p:nvPr/>
        </p:nvCxnSpPr>
        <p:spPr>
          <a:xfrm>
            <a:off x="3763557" y="2106868"/>
            <a:ext cx="0" cy="398058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F5649159-DA61-8CDE-03FC-B941BD81B528}"/>
              </a:ext>
            </a:extLst>
          </p:cNvPr>
          <p:cNvSpPr/>
          <p:nvPr/>
        </p:nvSpPr>
        <p:spPr>
          <a:xfrm>
            <a:off x="282381" y="2847618"/>
            <a:ext cx="1460622" cy="701328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Être en âge </a:t>
            </a:r>
            <a:br>
              <a:rPr lang="fr-FR" sz="1200" b="1" dirty="0">
                <a:latin typeface="Open Sans" pitchFamily="2" charset="0"/>
              </a:rPr>
            </a:br>
            <a:r>
              <a:rPr lang="fr-FR" sz="1200" b="1" dirty="0">
                <a:latin typeface="Open Sans" pitchFamily="2" charset="0"/>
              </a:rPr>
              <a:t>de travailler </a:t>
            </a:r>
            <a:br>
              <a:rPr lang="fr-FR" sz="1200" b="1" dirty="0">
                <a:latin typeface="Open Sans" pitchFamily="2" charset="0"/>
              </a:rPr>
            </a:br>
            <a:r>
              <a:rPr lang="fr-FR" sz="1200" b="1" dirty="0">
                <a:latin typeface="Open Sans" pitchFamily="2" charset="0"/>
              </a:rPr>
              <a:t>(plus de 15 ans)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25285DB4-B060-D847-75DD-C73E875F51F8}"/>
              </a:ext>
            </a:extLst>
          </p:cNvPr>
          <p:cNvSpPr txBox="1"/>
          <p:nvPr/>
        </p:nvSpPr>
        <p:spPr>
          <a:xfrm>
            <a:off x="1090767" y="467938"/>
            <a:ext cx="510478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Le chômage au sens du BIT</a:t>
            </a:r>
            <a:endParaRPr lang="fr-FR" sz="1374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cxnSp>
        <p:nvCxnSpPr>
          <p:cNvPr id="32" name="Connecteur en angle 31">
            <a:extLst>
              <a:ext uri="{FF2B5EF4-FFF2-40B4-BE49-F238E27FC236}">
                <a16:creationId xmlns:a16="http://schemas.microsoft.com/office/drawing/2014/main" id="{ED0DEF7B-6F32-304C-2861-DCA109B52BBD}"/>
              </a:ext>
            </a:extLst>
          </p:cNvPr>
          <p:cNvCxnSpPr>
            <a:cxnSpLocks/>
            <a:stCxn id="20" idx="0"/>
            <a:endCxn id="14" idx="0"/>
          </p:cNvCxnSpPr>
          <p:nvPr/>
        </p:nvCxnSpPr>
        <p:spPr>
          <a:xfrm rot="16200000" flipV="1">
            <a:off x="3730697" y="129613"/>
            <a:ext cx="12700" cy="5436009"/>
          </a:xfrm>
          <a:prstGeom prst="bentConnector3">
            <a:avLst>
              <a:gd name="adj1" fmla="val 2739134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Image 3">
            <a:extLst>
              <a:ext uri="{FF2B5EF4-FFF2-40B4-BE49-F238E27FC236}">
                <a16:creationId xmlns:a16="http://schemas.microsoft.com/office/drawing/2014/main" id="{01159CB1-B547-0269-95D2-9ECC5730A3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0" y="1917700"/>
            <a:ext cx="63500" cy="76200"/>
          </a:xfrm>
          <a:prstGeom prst="rect">
            <a:avLst/>
          </a:prstGeom>
        </p:spPr>
      </p:pic>
      <p:sp>
        <p:nvSpPr>
          <p:cNvPr id="37" name="Rectangle : coins arrondis 36">
            <a:extLst>
              <a:ext uri="{FF2B5EF4-FFF2-40B4-BE49-F238E27FC236}">
                <a16:creationId xmlns:a16="http://schemas.microsoft.com/office/drawing/2014/main" id="{EB829475-F3AD-3C87-65E3-FC8CE4B9AA98}"/>
              </a:ext>
            </a:extLst>
          </p:cNvPr>
          <p:cNvSpPr/>
          <p:nvPr/>
        </p:nvSpPr>
        <p:spPr>
          <a:xfrm>
            <a:off x="1987227" y="2848759"/>
            <a:ext cx="1085370" cy="497017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Être sans emploi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EEE7083-72DA-3702-90C8-93251CFBF7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0" y="1917700"/>
            <a:ext cx="63500" cy="76200"/>
          </a:xfrm>
          <a:prstGeom prst="rect">
            <a:avLst/>
          </a:prstGeom>
        </p:spPr>
      </p:pic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E5D37CA9-5859-D8EC-76B5-07C6B9F4D9F3}"/>
              </a:ext>
            </a:extLst>
          </p:cNvPr>
          <p:cNvSpPr/>
          <p:nvPr/>
        </p:nvSpPr>
        <p:spPr>
          <a:xfrm>
            <a:off x="3316821" y="2847619"/>
            <a:ext cx="2042420" cy="701328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Être disponible pour prendre un emploi dans les 15 jours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0DFBE5D0-9DB3-A002-B89F-87763D5B7941}"/>
              </a:ext>
            </a:extLst>
          </p:cNvPr>
          <p:cNvSpPr/>
          <p:nvPr/>
        </p:nvSpPr>
        <p:spPr>
          <a:xfrm>
            <a:off x="5603466" y="2847618"/>
            <a:ext cx="1690470" cy="701328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Être en recherche active le mois précédant</a:t>
            </a:r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9BB8307E-75EC-5B0A-8626-8AA0D0F30B6E}"/>
              </a:ext>
            </a:extLst>
          </p:cNvPr>
          <p:cNvCxnSpPr>
            <a:cxnSpLocks/>
          </p:cNvCxnSpPr>
          <p:nvPr/>
        </p:nvCxnSpPr>
        <p:spPr>
          <a:xfrm>
            <a:off x="3774069" y="4576629"/>
            <a:ext cx="0" cy="349881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C93F3EE4-7DF1-9482-E7CC-A20CCDF472F7}"/>
              </a:ext>
            </a:extLst>
          </p:cNvPr>
          <p:cNvSpPr/>
          <p:nvPr/>
        </p:nvSpPr>
        <p:spPr>
          <a:xfrm>
            <a:off x="642429" y="5333609"/>
            <a:ext cx="1382141" cy="292705"/>
          </a:xfrm>
          <a:prstGeom prst="roundRect">
            <a:avLst>
              <a:gd name="adj" fmla="val 18537"/>
            </a:avLst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Volontaire</a:t>
            </a:r>
          </a:p>
        </p:txBody>
      </p:sp>
      <p:cxnSp>
        <p:nvCxnSpPr>
          <p:cNvPr id="26" name="Connecteur en angle 25">
            <a:extLst>
              <a:ext uri="{FF2B5EF4-FFF2-40B4-BE49-F238E27FC236}">
                <a16:creationId xmlns:a16="http://schemas.microsoft.com/office/drawing/2014/main" id="{52529190-64F8-9C07-2F07-12CB69D870AA}"/>
              </a:ext>
            </a:extLst>
          </p:cNvPr>
          <p:cNvCxnSpPr>
            <a:cxnSpLocks/>
            <a:stCxn id="31" idx="0"/>
            <a:endCxn id="25" idx="0"/>
          </p:cNvCxnSpPr>
          <p:nvPr/>
        </p:nvCxnSpPr>
        <p:spPr>
          <a:xfrm rot="16200000" flipV="1">
            <a:off x="3702086" y="2965024"/>
            <a:ext cx="7675" cy="4744845"/>
          </a:xfrm>
          <a:prstGeom prst="bentConnector3">
            <a:avLst>
              <a:gd name="adj1" fmla="val 5432769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3CA984EA-4F9F-0A54-5420-44534F643094}"/>
              </a:ext>
            </a:extLst>
          </p:cNvPr>
          <p:cNvSpPr/>
          <p:nvPr/>
        </p:nvSpPr>
        <p:spPr>
          <a:xfrm>
            <a:off x="2224044" y="5333610"/>
            <a:ext cx="1382141" cy="292705"/>
          </a:xfrm>
          <a:prstGeom prst="roundRect">
            <a:avLst>
              <a:gd name="adj" fmla="val 20408"/>
            </a:avLst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Involontaire</a:t>
            </a: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810CCB61-6AE7-5CD8-3067-8E4144D96BAE}"/>
              </a:ext>
            </a:extLst>
          </p:cNvPr>
          <p:cNvSpPr/>
          <p:nvPr/>
        </p:nvSpPr>
        <p:spPr>
          <a:xfrm>
            <a:off x="3805659" y="5333610"/>
            <a:ext cx="1382141" cy="274795"/>
          </a:xfrm>
          <a:prstGeom prst="roundRect">
            <a:avLst>
              <a:gd name="adj" fmla="val 29308"/>
            </a:avLst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Structurel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DE4B7DE3-6265-BB04-5336-FEAF8549E543}"/>
              </a:ext>
            </a:extLst>
          </p:cNvPr>
          <p:cNvSpPr/>
          <p:nvPr/>
        </p:nvSpPr>
        <p:spPr>
          <a:xfrm>
            <a:off x="5387274" y="5341284"/>
            <a:ext cx="1382141" cy="277354"/>
          </a:xfrm>
          <a:prstGeom prst="roundRect">
            <a:avLst>
              <a:gd name="adj" fmla="val 26318"/>
            </a:avLst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Conjoncturel</a:t>
            </a:r>
          </a:p>
        </p:txBody>
      </p:sp>
      <p:sp>
        <p:nvSpPr>
          <p:cNvPr id="33" name="Rectangle : coins arrondis 32">
            <a:extLst>
              <a:ext uri="{FF2B5EF4-FFF2-40B4-BE49-F238E27FC236}">
                <a16:creationId xmlns:a16="http://schemas.microsoft.com/office/drawing/2014/main" id="{53C1F1BA-7052-D591-D781-83AB06DA6C3B}"/>
              </a:ext>
            </a:extLst>
          </p:cNvPr>
          <p:cNvSpPr/>
          <p:nvPr/>
        </p:nvSpPr>
        <p:spPr>
          <a:xfrm>
            <a:off x="2512018" y="4283924"/>
            <a:ext cx="2503078" cy="292705"/>
          </a:xfrm>
          <a:prstGeom prst="roundRect">
            <a:avLst/>
          </a:prstGeom>
          <a:solidFill>
            <a:srgbClr val="59B9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Les formes du chômage</a:t>
            </a:r>
          </a:p>
        </p:txBody>
      </p:sp>
      <p:cxnSp>
        <p:nvCxnSpPr>
          <p:cNvPr id="54" name="Connecteur droit avec flèche 53">
            <a:extLst>
              <a:ext uri="{FF2B5EF4-FFF2-40B4-BE49-F238E27FC236}">
                <a16:creationId xmlns:a16="http://schemas.microsoft.com/office/drawing/2014/main" id="{79ECFDBC-E5CA-E29A-C15B-81404346D67A}"/>
              </a:ext>
            </a:extLst>
          </p:cNvPr>
          <p:cNvCxnSpPr>
            <a:cxnSpLocks/>
            <a:endCxn id="37" idx="0"/>
          </p:cNvCxnSpPr>
          <p:nvPr/>
        </p:nvCxnSpPr>
        <p:spPr>
          <a:xfrm>
            <a:off x="2529912" y="2504926"/>
            <a:ext cx="0" cy="343833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>
            <a:extLst>
              <a:ext uri="{FF2B5EF4-FFF2-40B4-BE49-F238E27FC236}">
                <a16:creationId xmlns:a16="http://schemas.microsoft.com/office/drawing/2014/main" id="{FA4FB2A3-A070-3B1B-00FC-0320F9C9DEF0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4338031" y="2511077"/>
            <a:ext cx="0" cy="336542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avec flèche 69">
            <a:extLst>
              <a:ext uri="{FF2B5EF4-FFF2-40B4-BE49-F238E27FC236}">
                <a16:creationId xmlns:a16="http://schemas.microsoft.com/office/drawing/2014/main" id="{1A57F038-C91C-B7CE-0D78-34A606D56107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2915115" y="4928434"/>
            <a:ext cx="0" cy="405176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avec flèche 70">
            <a:extLst>
              <a:ext uri="{FF2B5EF4-FFF2-40B4-BE49-F238E27FC236}">
                <a16:creationId xmlns:a16="http://schemas.microsoft.com/office/drawing/2014/main" id="{4F71265F-EC74-5D79-7688-453E1390BCFB}"/>
              </a:ext>
            </a:extLst>
          </p:cNvPr>
          <p:cNvCxnSpPr>
            <a:cxnSpLocks/>
            <a:endCxn id="30" idx="0"/>
          </p:cNvCxnSpPr>
          <p:nvPr/>
        </p:nvCxnSpPr>
        <p:spPr>
          <a:xfrm>
            <a:off x="4496730" y="4928434"/>
            <a:ext cx="0" cy="405176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avec flèche 68">
            <a:extLst>
              <a:ext uri="{FF2B5EF4-FFF2-40B4-BE49-F238E27FC236}">
                <a16:creationId xmlns:a16="http://schemas.microsoft.com/office/drawing/2014/main" id="{846F5135-0920-1454-59A0-44C6A585C0DE}"/>
              </a:ext>
            </a:extLst>
          </p:cNvPr>
          <p:cNvCxnSpPr>
            <a:cxnSpLocks/>
          </p:cNvCxnSpPr>
          <p:nvPr/>
        </p:nvCxnSpPr>
        <p:spPr>
          <a:xfrm>
            <a:off x="3774069" y="6762781"/>
            <a:ext cx="0" cy="349881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 : coins arrondis 71">
            <a:extLst>
              <a:ext uri="{FF2B5EF4-FFF2-40B4-BE49-F238E27FC236}">
                <a16:creationId xmlns:a16="http://schemas.microsoft.com/office/drawing/2014/main" id="{15DE96B1-ABB5-A2DB-5802-4EDA094C471E}"/>
              </a:ext>
            </a:extLst>
          </p:cNvPr>
          <p:cNvSpPr/>
          <p:nvPr/>
        </p:nvSpPr>
        <p:spPr>
          <a:xfrm>
            <a:off x="1387499" y="7518481"/>
            <a:ext cx="1669847" cy="295264"/>
          </a:xfrm>
          <a:prstGeom prst="roundRect">
            <a:avLst>
              <a:gd name="adj" fmla="val 18537"/>
            </a:avLst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Taux de chômage</a:t>
            </a:r>
          </a:p>
        </p:txBody>
      </p:sp>
      <p:cxnSp>
        <p:nvCxnSpPr>
          <p:cNvPr id="73" name="Connecteur en angle 72">
            <a:extLst>
              <a:ext uri="{FF2B5EF4-FFF2-40B4-BE49-F238E27FC236}">
                <a16:creationId xmlns:a16="http://schemas.microsoft.com/office/drawing/2014/main" id="{1377FA6D-A5F5-2424-37D2-A9CF92A2C6CD}"/>
              </a:ext>
            </a:extLst>
          </p:cNvPr>
          <p:cNvCxnSpPr>
            <a:cxnSpLocks/>
            <a:stCxn id="74" idx="0"/>
            <a:endCxn id="72" idx="0"/>
          </p:cNvCxnSpPr>
          <p:nvPr/>
        </p:nvCxnSpPr>
        <p:spPr>
          <a:xfrm rot="16200000" flipH="1" flipV="1">
            <a:off x="3784104" y="5949124"/>
            <a:ext cx="7676" cy="3131038"/>
          </a:xfrm>
          <a:prstGeom prst="bentConnector3">
            <a:avLst>
              <a:gd name="adj1" fmla="val -5168903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 : coins arrondis 73">
            <a:extLst>
              <a:ext uri="{FF2B5EF4-FFF2-40B4-BE49-F238E27FC236}">
                <a16:creationId xmlns:a16="http://schemas.microsoft.com/office/drawing/2014/main" id="{5DEFCA0E-2B77-F9A9-2EF4-30A7B2BE0794}"/>
              </a:ext>
            </a:extLst>
          </p:cNvPr>
          <p:cNvSpPr/>
          <p:nvPr/>
        </p:nvSpPr>
        <p:spPr>
          <a:xfrm>
            <a:off x="4662390" y="7510805"/>
            <a:ext cx="1382141" cy="310616"/>
          </a:xfrm>
          <a:prstGeom prst="roundRect">
            <a:avLst>
              <a:gd name="adj" fmla="val 26318"/>
            </a:avLst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Taux d’emploi</a:t>
            </a:r>
          </a:p>
        </p:txBody>
      </p:sp>
      <p:sp>
        <p:nvSpPr>
          <p:cNvPr id="75" name="Rectangle : coins arrondis 74">
            <a:extLst>
              <a:ext uri="{FF2B5EF4-FFF2-40B4-BE49-F238E27FC236}">
                <a16:creationId xmlns:a16="http://schemas.microsoft.com/office/drawing/2014/main" id="{972042C6-4305-76E1-B604-70681F03972A}"/>
              </a:ext>
            </a:extLst>
          </p:cNvPr>
          <p:cNvSpPr/>
          <p:nvPr/>
        </p:nvSpPr>
        <p:spPr>
          <a:xfrm>
            <a:off x="2512018" y="6470076"/>
            <a:ext cx="2503082" cy="292705"/>
          </a:xfrm>
          <a:prstGeom prst="roundRect">
            <a:avLst/>
          </a:prstGeom>
          <a:solidFill>
            <a:srgbClr val="59B9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La mesure du chômage</a:t>
            </a:r>
          </a:p>
        </p:txBody>
      </p:sp>
      <p:sp>
        <p:nvSpPr>
          <p:cNvPr id="78" name="Rectangle : coins arrondis 77">
            <a:extLst>
              <a:ext uri="{FF2B5EF4-FFF2-40B4-BE49-F238E27FC236}">
                <a16:creationId xmlns:a16="http://schemas.microsoft.com/office/drawing/2014/main" id="{0AD437F1-9A6C-9268-F84E-398A32D2CD18}"/>
              </a:ext>
            </a:extLst>
          </p:cNvPr>
          <p:cNvSpPr/>
          <p:nvPr/>
        </p:nvSpPr>
        <p:spPr>
          <a:xfrm>
            <a:off x="929866" y="8223954"/>
            <a:ext cx="2588355" cy="837391"/>
          </a:xfrm>
          <a:prstGeom prst="roundRect">
            <a:avLst>
              <a:gd name="adj" fmla="val 9981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Population active inoccupée</a:t>
            </a:r>
          </a:p>
          <a:p>
            <a:pPr algn="ctr"/>
            <a:r>
              <a:rPr lang="fr-FR" sz="1200" b="1" dirty="0">
                <a:latin typeface="Open Sans" pitchFamily="2" charset="0"/>
              </a:rPr>
              <a:t>______________________________</a:t>
            </a:r>
          </a:p>
          <a:p>
            <a:pPr algn="ctr">
              <a:lnSpc>
                <a:spcPct val="200000"/>
              </a:lnSpc>
            </a:pPr>
            <a:r>
              <a:rPr lang="fr-FR" sz="1200" b="1" dirty="0">
                <a:latin typeface="Open Sans" pitchFamily="2" charset="0"/>
              </a:rPr>
              <a:t>Population active</a:t>
            </a:r>
          </a:p>
        </p:txBody>
      </p:sp>
      <p:sp>
        <p:nvSpPr>
          <p:cNvPr id="79" name="Rectangle : coins arrondis 78">
            <a:extLst>
              <a:ext uri="{FF2B5EF4-FFF2-40B4-BE49-F238E27FC236}">
                <a16:creationId xmlns:a16="http://schemas.microsoft.com/office/drawing/2014/main" id="{4F8AE3EC-84EA-AC40-4185-3FE1248B8542}"/>
              </a:ext>
            </a:extLst>
          </p:cNvPr>
          <p:cNvSpPr/>
          <p:nvPr/>
        </p:nvSpPr>
        <p:spPr>
          <a:xfrm>
            <a:off x="4369185" y="8223955"/>
            <a:ext cx="1968553" cy="837391"/>
          </a:xfrm>
          <a:prstGeom prst="roundRect">
            <a:avLst>
              <a:gd name="adj" fmla="val 9981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Population occupée</a:t>
            </a:r>
          </a:p>
          <a:p>
            <a:pPr algn="ctr"/>
            <a:r>
              <a:rPr lang="fr-FR" sz="1200" b="1" dirty="0">
                <a:latin typeface="Open Sans" pitchFamily="2" charset="0"/>
              </a:rPr>
              <a:t>______________________</a:t>
            </a:r>
          </a:p>
          <a:p>
            <a:pPr algn="ctr">
              <a:lnSpc>
                <a:spcPct val="200000"/>
              </a:lnSpc>
            </a:pPr>
            <a:r>
              <a:rPr lang="fr-FR" sz="1200" b="1" dirty="0">
                <a:latin typeface="Open Sans" pitchFamily="2" charset="0"/>
              </a:rPr>
              <a:t>Population totale</a:t>
            </a:r>
          </a:p>
        </p:txBody>
      </p:sp>
      <p:cxnSp>
        <p:nvCxnSpPr>
          <p:cNvPr id="83" name="Connecteur droit avec flèche 82">
            <a:extLst>
              <a:ext uri="{FF2B5EF4-FFF2-40B4-BE49-F238E27FC236}">
                <a16:creationId xmlns:a16="http://schemas.microsoft.com/office/drawing/2014/main" id="{3FA29A54-15B4-0EC8-25D2-A6277D9DE0A0}"/>
              </a:ext>
            </a:extLst>
          </p:cNvPr>
          <p:cNvCxnSpPr>
            <a:cxnSpLocks/>
          </p:cNvCxnSpPr>
          <p:nvPr/>
        </p:nvCxnSpPr>
        <p:spPr>
          <a:xfrm>
            <a:off x="2210922" y="7818779"/>
            <a:ext cx="0" cy="405176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avec flèche 83">
            <a:extLst>
              <a:ext uri="{FF2B5EF4-FFF2-40B4-BE49-F238E27FC236}">
                <a16:creationId xmlns:a16="http://schemas.microsoft.com/office/drawing/2014/main" id="{0474E45A-4D8E-6D24-7B6A-C71754EBD7AA}"/>
              </a:ext>
            </a:extLst>
          </p:cNvPr>
          <p:cNvCxnSpPr>
            <a:cxnSpLocks/>
          </p:cNvCxnSpPr>
          <p:nvPr/>
        </p:nvCxnSpPr>
        <p:spPr>
          <a:xfrm>
            <a:off x="5343005" y="7818779"/>
            <a:ext cx="0" cy="405176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69373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73</Words>
  <Application>Microsoft Macintosh PowerPoint</Application>
  <PresentationFormat>Personnalisé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Open Sans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Samuel Biney</dc:creator>
  <cp:lastModifiedBy>Samuel Biney</cp:lastModifiedBy>
  <cp:revision>20</cp:revision>
  <dcterms:created xsi:type="dcterms:W3CDTF">2024-05-15T14:38:44Z</dcterms:created>
  <dcterms:modified xsi:type="dcterms:W3CDTF">2024-05-27T09:56:16Z</dcterms:modified>
</cp:coreProperties>
</file>